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howGuides="1"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4" Type="http://schemas.openxmlformats.org/officeDocument/2006/relationships/tableStyles" Target="tableStyles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20" Type="http://schemas.openxmlformats.org/officeDocument/2006/relationships/theme" Target="theme/theme1.xml" /><Relationship Id="rId1" Type="http://schemas.openxmlformats.org/officeDocument/2006/relationships/slideMaster" Target="slideMasters/slideMaster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9" Target="../slideLayouts/slideLayout9.xml" Type="http://schemas.openxmlformats.org/officeDocument/2006/relationships/slideLayout" /><Relationship Id="rId8" Target="../slideLayouts/slideLayout8.xml" Type="http://schemas.openxmlformats.org/officeDocument/2006/relationships/slideLayout" /><Relationship Id="rId7" Target="../slideLayouts/slideLayout7.xml" Type="http://schemas.openxmlformats.org/officeDocument/2006/relationships/slideLayout" /><Relationship Id="rId6" Target="../slideLayouts/slideLayout6.xml" Type="http://schemas.openxmlformats.org/officeDocument/2006/relationships/slideLayout" /><Relationship Id="rId5" Target="../slideLayouts/slideLayout5.xml" Type="http://schemas.openxmlformats.org/officeDocument/2006/relationships/slideLayout" /><Relationship Id="rId4" Target="../slideLayouts/slideLayout4.xml" Type="http://schemas.openxmlformats.org/officeDocument/2006/relationships/slideLayout" /><Relationship Id="rId3" Target="../slideLayouts/slideLayout3.xml" Type="http://schemas.openxmlformats.org/officeDocument/2006/relationships/slideLayout" /><Relationship Id="rId2" Target="../slideLayouts/slideLayout2.xml" Type="http://schemas.openxmlformats.org/officeDocument/2006/relationships/slideLayout" /><Relationship Id="rId12" Target="../theme/theme1.xml" Type="http://schemas.openxmlformats.org/officeDocument/2006/relationships/theme" /><Relationship Id="rId11" Target="../slideLayouts/slideLayout11.xml" Type="http://schemas.openxmlformats.org/officeDocument/2006/relationships/slideLayout" /><Relationship Id="rId10" Target="../slideLayouts/slideLayout10.xml" Type="http://schemas.openxmlformats.org/officeDocument/2006/relationships/slideLayout" /><Relationship Id="rId1" Target="../slideLayouts/slideLayout1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457200" latinLnBrk="0" marL="457200" rtl="0">
        <a:spcBef>
          <a:spcPts val="130"/>
        </a:spcBef>
        <a:buFont panose="020B060402020202020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457200" latinLnBrk="0" marL="914400" rtl="0">
        <a:spcBef>
          <a:spcPts val="130"/>
        </a:spcBef>
        <a:buFont panose="020B060402020202020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457200" latinLnBrk="0" marL="1371600" rtl="0">
        <a:spcBef>
          <a:spcPts val="130"/>
        </a:spcBef>
        <a:buFont panose="020B060402020202020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457200" latinLnBrk="0" marL="1828800" rtl="0">
        <a:spcBef>
          <a:spcPts val="130"/>
        </a:spcBef>
        <a:buFont panose="020B060402020202020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457200" latinLnBrk="0" marL="2286000" rtl="0">
        <a:spcBef>
          <a:spcPts val="130"/>
        </a:spcBef>
        <a:buFont panose="020B060402020202020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457200" latinLnBrk="0" marL="2743200" rtl="0">
        <a:spcBef>
          <a:spcPts val="130"/>
        </a:spcBef>
        <a:buFont panose="020B060402020202020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457200" latinLnBrk="0" marL="3200400" rtl="0">
        <a:spcBef>
          <a:spcPts val="130"/>
        </a:spcBef>
        <a:buFont panose="020B060402020202020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457200" latinLnBrk="0" marL="3657600" rtl="0">
        <a:spcBef>
          <a:spcPts val="130"/>
        </a:spcBef>
        <a:buFont panose="020B060402020202020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457200" latinLnBrk="0" marL="4114800" rtl="0">
        <a:spcBef>
          <a:spcPts val="130"/>
        </a:spcBef>
        <a:buFont panose="020B060402020202020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6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8.png" /><Relationship Id="rId2" Type="http://schemas.openxmlformats.org/officeDocument/2006/relationships/image" Target="../media/image7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.jp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4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Экологические аспекты распространения трансмиссивной неоплазии двустворчатых моллюсков (BTN) в поселениях мидий Тауйской губы Охотского моря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В.М.Хайтов, Ю.Т.Маченко, И.В.Кожин, М.А.Майорова, С.С.Малавенда, П.П.Стрелков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 i="1"/>
              <a:t>Mytilus trossulus</a:t>
            </a:r>
            <a:r>
              <a:rPr/>
              <a:t> в окрестностях Магадана</a:t>
            </a:r>
          </a:p>
        </p:txBody>
      </p:sp>
      <p:pic>
        <p:nvPicPr>
          <p:cNvPr descr="figure/Mussel_bed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2032000"/>
            <a:ext cx="10972800" cy="3136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Внешний вид литоральных поселений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Обследованные точки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Обследовано 11 точек в 2021 г. и 15 в 2023 г (всего 20 локаций).</a:t>
            </a:r>
          </a:p>
          <a:p>
            <a:pPr lvl="0"/>
            <a:r>
              <a:rPr/>
              <a:t>На каждой точке собирали </a:t>
            </a:r>
            <a:r>
              <a:rPr i="1"/>
              <a:t>крупных</a:t>
            </a:r>
            <a:r>
              <a:rPr/>
              <a:t> мидий для отбора проб гемолимфы и оценки ростовых процессов и репродуктивного статуса (обработано 3000 моллюсков)</a:t>
            </a:r>
          </a:p>
          <a:p>
            <a:pPr lvl="0"/>
            <a:r>
              <a:rPr/>
              <a:t>Брали выборки для описания размерной структуры и плотности поселения мидий</a:t>
            </a:r>
          </a:p>
        </p:txBody>
      </p:sp>
      <p:pic>
        <p:nvPicPr>
          <p:cNvPr descr="KISS_2025_PPTX_presentation_1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75400" y="1600200"/>
            <a:ext cx="5016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197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Точки сбора материала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Частота BTN в окрестностях Магадана</a:t>
            </a:r>
          </a:p>
        </p:txBody>
      </p:sp>
      <p:pic>
        <p:nvPicPr>
          <p:cNvPr descr="KISS_2025_PPTX_presentation_1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600200"/>
            <a:ext cx="5016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09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Частота зараженных мидий невелика: единицы процентов в поселении</a:t>
            </a:r>
          </a:p>
        </p:txBody>
      </p:sp>
      <p:pic>
        <p:nvPicPr>
          <p:cNvPr descr="KISS_2025_PPTX_presentation_1_files/figure-pptx/unnamed-chunk-13-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97600" y="2260600"/>
            <a:ext cx="5384800" cy="2692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197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Частота BTN варьирует вдоль побережья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lvl="0" indent="0" marL="0">
              <a:buNone/>
            </a:pPr>
            <a:r>
              <a:rPr/>
              <a:t>Связь частоты BTN1 и BTN2 с факторами среды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pic>
        <p:nvPicPr>
          <p:cNvPr descr="KISS_2025_PPTX_presentation_1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81400" y="1600200"/>
            <a:ext cx="5016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Соленость варьирует в очень узких пределах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pic>
        <p:nvPicPr>
          <p:cNvPr descr="figure/Distance%20to%20por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476500" y="1600200"/>
            <a:ext cx="7226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Расстояние от морского порта Магадана - косвенная оценка антропогенного влияния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pic>
        <p:nvPicPr>
          <p:cNvPr descr="figure/Fetch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0" y="1600200"/>
            <a:ext cx="6096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Fetch - открытость побережья для прибоя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pic>
        <p:nvPicPr>
          <p:cNvPr descr="KISS_2025_PPTX_presentation_1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590800" y="1600200"/>
            <a:ext cx="7023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09600" y="5613400"/>
            <a:ext cx="10972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Размерная структура - значительно различается между участками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предикторы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Размерная структура</a:t>
            </a:r>
          </a:p>
          <a:p>
            <a:pPr lvl="0"/>
            <a:r>
              <a:rPr/>
              <a:t>Матрица обилия размерных классов использована для компонентного анализа (PCA)</a:t>
            </a:r>
          </a:p>
          <a:p>
            <a:pPr lvl="0"/>
            <a:r>
              <a:rPr/>
              <a:t>Значения </a:t>
            </a:r>
            <a:r>
              <a:rPr b="1"/>
              <a:t>PC1</a:t>
            </a:r>
            <a:r>
              <a:rPr/>
              <a:t> (48% общей дисперсии) обобщенное описание размерной структуры</a:t>
            </a:r>
          </a:p>
          <a:p>
            <a:pPr lvl="0"/>
            <a:r>
              <a:rPr b="1"/>
              <a:t>PC1</a:t>
            </a:r>
            <a:r>
              <a:rPr/>
              <a:t> отражает обилие молоди</a:t>
            </a:r>
          </a:p>
        </p:txBody>
      </p:sp>
      <p:pic>
        <p:nvPicPr>
          <p:cNvPr descr="KISS_2025_PPTX_presentation_1_files/figure-pptx/unnamed-chunk-2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75400" y="1600200"/>
            <a:ext cx="5016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197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Cвязь доли молоди со значениями PC1.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Bivalvia Transmissible Neoplasia (BTN) — Заразный рак у двустворчатых моллюсков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По феноменологии - диссеминированная неоплазия гемолимфы (DN)</a:t>
                </a:r>
              </a:p>
              <a:p>
                <a:pPr lvl="0"/>
                <a:r>
                  <a:rPr/>
                  <a:t>Злокачественные клетки являются инфекционным агентом и передаются между особями через воду</a:t>
                </a:r>
              </a:p>
              <a:p>
                <a:pPr lvl="0"/>
                <a:r>
                  <a:rPr/>
                  <a:t>У каждого рака свой уникальный генотип, родственный индивидуальному генотипу особи, у которой этот рак возник впервые</a:t>
                </a:r>
              </a:p>
              <a:p>
                <a:pPr lvl="0"/>
                <a:r>
                  <a:rPr/>
                  <a:t>Впервые описанный у </a:t>
                </a:r>
                <a:r>
                  <a:rPr i="1"/>
                  <a:t>Mya arenaria</a:t>
                </a:r>
                <a:r>
                  <a:rPr/>
                  <a:t> в 2015,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выявлен еще у восьми систематически далеких видов (</a:t>
                </a:r>
                <a:r>
                  <a:rPr i="1"/>
                  <a:t>Mytilus</a:t>
                </a:r>
                <a:r>
                  <a:rPr/>
                  <a:t>, </a:t>
                </a:r>
                <a:r>
                  <a:rPr i="1"/>
                  <a:t>Cerastoderma</a:t>
                </a:r>
                <a:r>
                  <a:rPr/>
                  <a:t>, </a:t>
                </a:r>
                <a:r>
                  <a:rPr i="1"/>
                  <a:t>Macoma</a:t>
                </a:r>
                <a:r>
                  <a:rPr/>
                  <a:t> и др.)</a:t>
                </a:r>
              </a:p>
            </p:txBody>
          </p:sp>
        </mc:Choice>
      </mc:AlternateContent>
      <p:pic>
        <p:nvPicPr>
          <p:cNvPr descr="./figure/btn_scheme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2133600"/>
            <a:ext cx="5384800" cy="2946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" name="TextBox 3"/>
              <p:cNvSpPr txBox="1"/>
              <p:nvPr/>
            </p:nvSpPr>
            <p:spPr>
              <a:xfrm>
                <a:off x="6197600" y="5613400"/>
                <a:ext cx="5384800" cy="508000"/>
              </a:xfrm>
              <a:prstGeom prst="rect">
                <a:avLst/>
              </a:prstGeom>
              <a:noFill/>
            </p:spPr>
            <p:txBody>
              <a:bodyPr/>
              <a:lstStyle/>
              <a:p>
                <a:pPr lvl="0" indent="0" marL="0" algn="ctr">
                  <a:buNone/>
                </a:pPr>
                <a:r>
                  <a:rPr/>
                  <a:t>Схема заражения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</a:p>
            </p:txBody>
          </p:sp>
        </mc:Choice>
      </mc:AlternateContent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Клиническая картина заражения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у мидий</a:t>
                </a:r>
              </a:p>
            </p:txBody>
          </p:sp>
        </mc:Choice>
      </mc:AlternateContent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Зараженные моллюски внешне неотличимы от здоровых</a:t>
            </a:r>
          </a:p>
          <a:p>
            <a:pPr lvl="0"/>
            <a:r>
              <a:rPr/>
              <a:t>В материале пункции гемолимфы из мускула замыкателя видны округлые клетки со слабой адгезией.</a:t>
            </a:r>
          </a:p>
          <a:p>
            <a:pPr lvl="0"/>
            <a:r>
              <a:rPr/>
              <a:t>Гемолимфа зараженных особей мутная из-за повышенной концентрации клеток</a:t>
            </a:r>
          </a:p>
        </p:txBody>
      </p:sp>
      <p:pic>
        <p:nvPicPr>
          <p:cNvPr descr="./figure/Cells_BTN_and_healthy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15100" y="1600200"/>
            <a:ext cx="474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197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Внешний вид здоровых и раковых клеток гемолимфы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Диагностика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с помощью проточной цитометрии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Проточная цитометрия (окраска DAPI) позволяет выявлять анеуплоидные раковые клетки</a:t>
                </a:r>
              </a:p>
              <a:p>
                <a:pPr lvl="0"/>
                <a:r>
                  <a:rPr/>
                  <a:t>По соотношению нормальных и анеуплоидных клеток можно судить о стадии заболевания</a:t>
                </a:r>
              </a:p>
              <a:p>
                <a:pPr lvl="0"/>
                <a:r>
                  <a:rPr/>
                  <a:t>Для подтверждения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требуется генотипирование</a:t>
                </a:r>
              </a:p>
            </p:txBody>
          </p:sp>
        </mc:Choice>
      </mc:AlternateContent>
      <p:pic>
        <p:nvPicPr>
          <p:cNvPr descr="./figure/Cytometric_draw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2209800"/>
            <a:ext cx="5384800" cy="279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197600" y="5613400"/>
            <a:ext cx="53848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Результаты проточной цитометрии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Две эволюционные линии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у </a:t>
                </a:r>
                <a:r>
                  <a:rPr i="1"/>
                  <a:t>Mytilus trossulus</a:t>
                </a:r>
              </a:p>
            </p:txBody>
          </p:sp>
        </mc:Choice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у </a:t>
                </a:r>
                <a:r>
                  <a:rPr i="1"/>
                  <a:t>M.trossulus</a:t>
                </a:r>
                <a:r>
                  <a:rPr/>
                  <a:t> возникал неоднократно</a:t>
                </a:r>
              </a:p>
              <a:p>
                <a:pPr lvl="0"/>
                <a:r>
                  <a:rPr/>
                  <a:t>Известно две линии: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t</m:t>
                    </m:r>
                    <m:r>
                      <m:t>r</m:t>
                    </m:r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и </a:t>
                </a:r>
                <a14:m>
                  <m:oMath xmlns:m="http://schemas.openxmlformats.org/officeDocument/2006/math">
                    <m:r>
                      <m:t>M</m:t>
                    </m:r>
                    <m:r>
                      <m:t>t</m:t>
                    </m:r>
                    <m:r>
                      <m:t>r</m:t>
                    </m:r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</a:p>
              <a:p>
                <a:pPr lvl="0"/>
                <a:r>
                  <a:rPr/>
                  <a:t>Диагностика линий происходит по молекулярным маркерам (</a:t>
                </a:r>
                <a:r>
                  <a:rPr i="1"/>
                  <a:t>mtCOI</a:t>
                </a:r>
                <a:r>
                  <a:rPr/>
                  <a:t>)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 широко распространен и найден у нескольких видов мидий в Атлантике и в Пацифике в обоих полушариях</a:t>
                </a:r>
              </a:p>
              <a:p>
                <a:pPr lvl="0"/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отмечен только у </a:t>
                </a:r>
                <a:r>
                  <a:rPr i="1"/>
                  <a:t>M.trossulus</a:t>
                </a:r>
                <a:r>
                  <a:rPr/>
                  <a:t> в субарктике</a:t>
                </a:r>
              </a:p>
            </p:txBody>
          </p:sp>
        </mc:Choice>
      </mc:AlternateContent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Что мы понимаем под экологическими аспектами распространения BTN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Линии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- самостоятельные виды одноклеточных паразитов</a:t>
                </a:r>
              </a:p>
              <a:p>
                <a:pPr lvl="0"/>
                <a:r>
                  <a:rPr/>
                  <a:t>Для анализа их связей со средой, включая организм мидии-хозяина, применим концептуальный аппарат экологии</a:t>
                </a:r>
              </a:p>
              <a:p>
                <a:pPr lvl="0"/>
                <a:r>
                  <a:rPr/>
                  <a:t>Для разных линий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можно описать их экологические ниши, т.е. выявить связи со средовыми предикторами, включая характеристики популяций хозяев, как это делается при построении моделей ниш «обычных» видов</a:t>
                </a:r>
              </a:p>
              <a:p>
                <a:pPr lvl="0"/>
                <a:r>
                  <a:rPr/>
                  <a:t>Для разных линий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можно изучить влияние на организм хозяина, как это делается для «обычных» паразитов</a:t>
                </a:r>
              </a:p>
            </p:txBody>
          </p:sp>
        </mc:Choice>
      </mc:AlternateContent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Возможные ожидания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/>
                  <a:t>Повышенная частота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, как онкологического заболевания, должна коррелировать с уровнем стресса, понижающего иммунитет мидий.</a:t>
                </a:r>
              </a:p>
              <a:p>
                <a:pPr lvl="0"/>
                <a:r>
                  <a:rPr/>
                  <a:t>Линии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1</m:t>
                    </m:r>
                  </m:oMath>
                </a14:m>
                <a:r>
                  <a:rPr/>
                  <a:t> 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  <m:r>
                      <m:t>2</m:t>
                    </m:r>
                  </m:oMath>
                </a14:m>
                <a:r>
                  <a:rPr/>
                  <a:t> будучи по происхождению клетками одного «родительского» вида (</a:t>
                </a:r>
                <a:r>
                  <a:rPr i="1"/>
                  <a:t>M.trossulus</a:t>
                </a:r>
                <a:r>
                  <a:rPr/>
                  <a:t>) и близкого эволюционного возраста должны иметь сходные связи с факторами среды.</a:t>
                </a:r>
              </a:p>
              <a:p>
                <a:pPr lvl="0"/>
                <a:r>
                  <a:rPr/>
                  <a:t>Подобно другим паразитам, клетки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  <a:r>
                  <a:rPr/>
                  <a:t> должны манипулировать хозяином, увеличивая приток ресурсов.</a:t>
                </a:r>
              </a:p>
            </p:txBody>
          </p:sp>
        </mc:Choice>
      </mc:AlternateContent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/>
          <a:p>
            <a:pPr lvl="0" indent="0" marL="0">
              <a:buNone/>
            </a:pPr>
            <a:r>
              <a:rPr/>
              <a:t>BTN в окрестностях Магадана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Почему Магадан?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 sz="half"/>
              </p:nvPr>
            </p:nvSpPr>
            <p:spPr/>
            <p:txBody>
              <a:bodyPr/>
              <a:lstStyle/>
              <a:p>
                <a:pPr lvl="0"/>
                <a:r>
                  <a:rPr/>
                  <a:t>Единственное известное место, где с «уловимой» частотой представлены обе линии </a:t>
                </a:r>
                <a14:m>
                  <m:oMath xmlns:m="http://schemas.openxmlformats.org/officeDocument/2006/math">
                    <m:r>
                      <m:t>B</m:t>
                    </m:r>
                    <m:r>
                      <m:t>T</m:t>
                    </m:r>
                    <m:r>
                      <m:t>N</m:t>
                    </m:r>
                  </m:oMath>
                </a14:m>
              </a:p>
              <a:p>
                <a:pPr lvl="0"/>
                <a:r>
                  <a:rPr/>
                  <a:t>Представлен только один вид мидий </a:t>
                </a:r>
                <a:r>
                  <a:rPr i="1"/>
                  <a:t>Mytilus trossulus</a:t>
                </a:r>
              </a:p>
              <a:p>
                <a:pPr lvl="0"/>
                <a:r>
                  <a:rPr/>
                  <a:t>Мидий много, они формируют поселения в контрастных местообитаниях</a:t>
                </a:r>
              </a:p>
            </p:txBody>
          </p:sp>
        </mc:Choice>
      </mc:AlternateContent>
      <p:pic>
        <p:nvPicPr>
          <p:cNvPr descr="KISS_2025_PPTX_presentation_1_files/figure-pptx/unnamed-chunk-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97600" y="1701800"/>
            <a:ext cx="5384800" cy="4305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/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SimSun</vt:lpstr>
      <vt:lpstr>Wingdings</vt:lpstr>
      <vt:lpstr>Arial</vt:lpstr>
      <vt:lpstr>Cambria Math</vt:lpstr>
      <vt:lpstr>Calibri</vt:lpstr>
      <vt:lpstr>Microsoft YaHei</vt:lpstr>
      <vt:lpstr>Arial Unicode MS</vt:lpstr>
      <vt:lpstr>MS Mincho</vt:lpstr>
      <vt:lpstr>Liberation Mono</vt:lpstr>
      <vt:lpstr>Office Theme</vt:lpstr>
      <vt:lpstr>Экологические аспекты распространения трансмиссивной неоплазии двустворчатых моллюсков (BTN) в поселениях мидий Тауйской губы Охотского моря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Экологические аспекты распространения трансмиссивной неоплазии двустворчатых моллюсков (BTN) в поселениях мидий Тауйской губы Охотского моря</dc:title>
  <dc:creator>В.М.Хайтов, Ю.Т.Маченко, И.В.Кожин, М.А.Майорова, С.С.Малавенда, П.П.Стрелков</dc:creator>
  <cp:keywords/>
  <dcterms:created xsi:type="dcterms:W3CDTF">2025-10-08T14:06:30Z</dcterms:created>
  <dcterms:modified xsi:type="dcterms:W3CDTF">2025-10-08T14:06:30Z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/>
  </property>
  <property fmtid="{D5CDD505-2E9C-101B-9397-08002B2CF9AE}" pid="3" name="output">
    <vt:lpwstr/>
  </property>
</Properties>
</file>